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ContentType="application/vnd.openxmlformats-officedocument.custom-properties+xml" PartName="/docProps/custom.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Relationship Id="rId5" Target="docProps/custom.xml" Type="http://schemas.openxmlformats.org/officeDocument/2006/relationships/custom-properties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3" r:id="rId7"/>
    <p:sldId id="264" r:id="rId8"/>
    <p:sldId id="265" r:id="rId9"/>
    <p:sldId id="266" r:id="rId10"/>
    <p:sldId id="267" r:id="rId11"/>
    <p:sldId id="268" r:id="rId12"/>
    <p:sldId id="270" r:id="rId13"/>
    <p:sldId id="271" r:id="rId14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EFEFEF"/>
    <a:srgbClr val="E3E7ED"/>
    <a:srgbClr val="161A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81361-478E-4800-B65D-16F49F78240A}" type="datetimeFigureOut">
              <a:rPr lang="ko-KR" altLang="en-US" smtClean="0"/>
              <a:t>2026-04-08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76C5A-FC40-4053-B5DB-341A8AFFB41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0148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81361-478E-4800-B65D-16F49F78240A}" type="datetimeFigureOut">
              <a:rPr lang="ko-KR" altLang="en-US" smtClean="0"/>
              <a:t>2026-04-08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76C5A-FC40-4053-B5DB-341A8AFFB41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5323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81361-478E-4800-B65D-16F49F78240A}" type="datetimeFigureOut">
              <a:rPr lang="ko-KR" altLang="en-US" smtClean="0"/>
              <a:t>2026-04-08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76C5A-FC40-4053-B5DB-341A8AFFB41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60182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81361-478E-4800-B65D-16F49F78240A}" type="datetimeFigureOut">
              <a:rPr lang="ko-KR" altLang="en-US" smtClean="0"/>
              <a:t>2026-04-08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76C5A-FC40-4053-B5DB-341A8AFFB41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6408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81361-478E-4800-B65D-16F49F78240A}" type="datetimeFigureOut">
              <a:rPr lang="ko-KR" altLang="en-US" smtClean="0"/>
              <a:t>2026-04-08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76C5A-FC40-4053-B5DB-341A8AFFB41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4318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81361-478E-4800-B65D-16F49F78240A}" type="datetimeFigureOut">
              <a:rPr lang="ko-KR" altLang="en-US" smtClean="0"/>
              <a:t>2026-04-08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76C5A-FC40-4053-B5DB-341A8AFFB41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5184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81361-478E-4800-B65D-16F49F78240A}" type="datetimeFigureOut">
              <a:rPr lang="ko-KR" altLang="en-US" smtClean="0"/>
              <a:t>2026-04-08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76C5A-FC40-4053-B5DB-341A8AFFB41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83590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81361-478E-4800-B65D-16F49F78240A}" type="datetimeFigureOut">
              <a:rPr lang="ko-KR" altLang="en-US" smtClean="0"/>
              <a:t>2026-04-08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76C5A-FC40-4053-B5DB-341A8AFFB41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7582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81361-478E-4800-B65D-16F49F78240A}" type="datetimeFigureOut">
              <a:rPr lang="ko-KR" altLang="en-US" smtClean="0"/>
              <a:t>2026-04-08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76C5A-FC40-4053-B5DB-341A8AFFB41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8053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81361-478E-4800-B65D-16F49F78240A}" type="datetimeFigureOut">
              <a:rPr lang="ko-KR" altLang="en-US" smtClean="0"/>
              <a:t>2026-04-08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76C5A-FC40-4053-B5DB-341A8AFFB41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9779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81361-478E-4800-B65D-16F49F78240A}" type="datetimeFigureOut">
              <a:rPr lang="ko-KR" altLang="en-US" smtClean="0"/>
              <a:t>2026-04-08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76C5A-FC40-4053-B5DB-341A8AFFB41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0747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581361-478E-4800-B65D-16F49F78240A}" type="datetimeFigureOut">
              <a:rPr lang="ko-KR" altLang="en-US" smtClean="0"/>
              <a:t>2026-04-08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776C5A-FC40-4053-B5DB-341A8AFFB41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97058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11395" y="3167390"/>
            <a:ext cx="6969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>
                <a:latin typeface="HY견고딕" panose="02030600000101010101" pitchFamily="18" charset="-127"/>
                <a:ea typeface="HY견고딕" panose="02030600000101010101" pitchFamily="18" charset="-127"/>
              </a:rPr>
              <a:t>소상공인 교육 교육생 신청철회 매뉴얼</a:t>
            </a:r>
            <a:endParaRPr lang="ko-KR" altLang="en-US" sz="28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238147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335" y="761733"/>
            <a:ext cx="10783330" cy="6010039"/>
          </a:xfrm>
          <a:prstGeom prst="rect">
            <a:avLst/>
          </a:prstGeom>
          <a:ln>
            <a:solidFill>
              <a:schemeClr val="bg2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304800" y="271849"/>
            <a:ext cx="8328454" cy="370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2. </a:t>
            </a:r>
            <a:r>
              <a:rPr lang="ko-KR" altLang="en-US" dirty="0"/>
              <a:t>소상공인</a:t>
            </a:r>
            <a:r>
              <a:rPr lang="en-US" altLang="ko-KR" dirty="0"/>
              <a:t>24 </a:t>
            </a:r>
            <a:r>
              <a:rPr lang="ko-KR" altLang="en-US" dirty="0"/>
              <a:t>메인 </a:t>
            </a:r>
            <a:r>
              <a:rPr lang="en-US" altLang="ko-KR" dirty="0"/>
              <a:t>&gt; </a:t>
            </a:r>
            <a:r>
              <a:rPr lang="ko-KR" altLang="en-US" dirty="0" err="1"/>
              <a:t>마이페이지</a:t>
            </a:r>
            <a:r>
              <a:rPr lang="ko-KR" altLang="en-US" dirty="0"/>
              <a:t> </a:t>
            </a:r>
            <a:r>
              <a:rPr lang="en-US" altLang="ko-KR" dirty="0"/>
              <a:t>&gt; </a:t>
            </a:r>
            <a:r>
              <a:rPr lang="ko-KR" altLang="en-US" dirty="0"/>
              <a:t>신청이력확인 </a:t>
            </a:r>
            <a:r>
              <a:rPr lang="en-US" altLang="ko-KR" dirty="0"/>
              <a:t>&gt; </a:t>
            </a:r>
            <a:r>
              <a:rPr lang="ko-KR" altLang="en-US" dirty="0"/>
              <a:t>지원사업신청 </a:t>
            </a:r>
            <a:r>
              <a:rPr lang="en-US" altLang="ko-KR" dirty="0"/>
              <a:t>&gt; </a:t>
            </a:r>
            <a:r>
              <a:rPr lang="ko-KR" altLang="en-US" dirty="0"/>
              <a:t>진행정보</a:t>
            </a:r>
          </a:p>
        </p:txBody>
      </p:sp>
      <p:sp>
        <p:nvSpPr>
          <p:cNvPr id="6" name="액자 5"/>
          <p:cNvSpPr/>
          <p:nvPr/>
        </p:nvSpPr>
        <p:spPr>
          <a:xfrm>
            <a:off x="9712413" y="5552302"/>
            <a:ext cx="675503" cy="403654"/>
          </a:xfrm>
          <a:prstGeom prst="frame">
            <a:avLst>
              <a:gd name="adj1" fmla="val 841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9326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71849"/>
            <a:ext cx="8328454" cy="370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3. </a:t>
            </a:r>
            <a:r>
              <a:rPr lang="ko-KR" altLang="en-US" dirty="0"/>
              <a:t>진행정보 팝업 창 내</a:t>
            </a:r>
            <a:r>
              <a:rPr lang="en-US" altLang="ko-KR" dirty="0"/>
              <a:t>, </a:t>
            </a:r>
            <a:r>
              <a:rPr lang="ko-KR" altLang="en-US" dirty="0"/>
              <a:t>출결관리 탭 클릭 후</a:t>
            </a:r>
            <a:r>
              <a:rPr lang="en-US" altLang="ko-KR" dirty="0"/>
              <a:t> </a:t>
            </a:r>
            <a:r>
              <a:rPr lang="ko-KR" altLang="en-US" dirty="0"/>
              <a:t>교육과정 선택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685" y="1779158"/>
            <a:ext cx="10810630" cy="3773144"/>
          </a:xfrm>
          <a:prstGeom prst="rect">
            <a:avLst/>
          </a:prstGeom>
          <a:solidFill>
            <a:srgbClr val="EFEFEF"/>
          </a:solidFill>
          <a:ln>
            <a:solidFill>
              <a:schemeClr val="bg2"/>
            </a:solidFill>
          </a:ln>
        </p:spPr>
      </p:pic>
      <p:sp>
        <p:nvSpPr>
          <p:cNvPr id="5" name="직사각형 4"/>
          <p:cNvSpPr/>
          <p:nvPr/>
        </p:nvSpPr>
        <p:spPr>
          <a:xfrm>
            <a:off x="7756569" y="1960607"/>
            <a:ext cx="881448" cy="131590"/>
          </a:xfrm>
          <a:prstGeom prst="rect">
            <a:avLst/>
          </a:prstGeom>
          <a:solidFill>
            <a:srgbClr val="161A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7002189" y="2562587"/>
            <a:ext cx="881448" cy="13159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7101249" y="2875929"/>
            <a:ext cx="881448" cy="13159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967148" y="4399995"/>
            <a:ext cx="1235031" cy="138525"/>
          </a:xfrm>
          <a:prstGeom prst="rect">
            <a:avLst/>
          </a:prstGeom>
          <a:solidFill>
            <a:srgbClr val="E3E7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9571470" y="4399995"/>
            <a:ext cx="1643826" cy="138525"/>
          </a:xfrm>
          <a:prstGeom prst="rect">
            <a:avLst/>
          </a:prstGeom>
          <a:solidFill>
            <a:srgbClr val="E3E7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액자 10"/>
          <p:cNvSpPr/>
          <p:nvPr/>
        </p:nvSpPr>
        <p:spPr>
          <a:xfrm>
            <a:off x="850171" y="4275471"/>
            <a:ext cx="10526490" cy="365109"/>
          </a:xfrm>
          <a:prstGeom prst="frame">
            <a:avLst>
              <a:gd name="adj1" fmla="val 5305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2" name="액자 11"/>
          <p:cNvSpPr/>
          <p:nvPr/>
        </p:nvSpPr>
        <p:spPr>
          <a:xfrm>
            <a:off x="1274715" y="3318866"/>
            <a:ext cx="828406" cy="331917"/>
          </a:xfrm>
          <a:prstGeom prst="frame">
            <a:avLst>
              <a:gd name="adj1" fmla="val 5305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64444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874" y="1121361"/>
            <a:ext cx="10996252" cy="4615279"/>
          </a:xfrm>
          <a:prstGeom prst="rect">
            <a:avLst/>
          </a:prstGeom>
          <a:solidFill>
            <a:srgbClr val="EFEFEF"/>
          </a:solidFill>
        </p:spPr>
      </p:pic>
      <p:sp>
        <p:nvSpPr>
          <p:cNvPr id="4" name="TextBox 3"/>
          <p:cNvSpPr txBox="1"/>
          <p:nvPr/>
        </p:nvSpPr>
        <p:spPr>
          <a:xfrm>
            <a:off x="304800" y="271849"/>
            <a:ext cx="8328454" cy="370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4. </a:t>
            </a:r>
            <a:r>
              <a:rPr lang="ko-KR" altLang="en-US" dirty="0"/>
              <a:t>교육과정 결과 및 출결 결과 확인 후 </a:t>
            </a:r>
            <a:r>
              <a:rPr lang="en-US" altLang="ko-KR" dirty="0"/>
              <a:t>[</a:t>
            </a:r>
            <a:r>
              <a:rPr lang="ko-KR" altLang="en-US" dirty="0"/>
              <a:t>수료증출력</a:t>
            </a:r>
            <a:r>
              <a:rPr lang="en-US" altLang="ko-KR" dirty="0"/>
              <a:t>] </a:t>
            </a:r>
            <a:r>
              <a:rPr lang="ko-KR" altLang="en-US" dirty="0"/>
              <a:t>버튼 클릭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7817529" y="1259619"/>
            <a:ext cx="881448" cy="131590"/>
          </a:xfrm>
          <a:prstGeom prst="rect">
            <a:avLst/>
          </a:prstGeom>
          <a:solidFill>
            <a:srgbClr val="161A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7032669" y="1893595"/>
            <a:ext cx="881448" cy="13159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7131729" y="2209567"/>
            <a:ext cx="881448" cy="13159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1660346" y="3838528"/>
            <a:ext cx="1235031" cy="110309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액자 11"/>
          <p:cNvSpPr/>
          <p:nvPr/>
        </p:nvSpPr>
        <p:spPr>
          <a:xfrm>
            <a:off x="10608077" y="2997579"/>
            <a:ext cx="586841" cy="274312"/>
          </a:xfrm>
          <a:prstGeom prst="frame">
            <a:avLst>
              <a:gd name="adj1" fmla="val 5305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0" name="사각형 설명선 9"/>
          <p:cNvSpPr/>
          <p:nvPr/>
        </p:nvSpPr>
        <p:spPr>
          <a:xfrm>
            <a:off x="9531182" y="2418811"/>
            <a:ext cx="1952368" cy="505622"/>
          </a:xfrm>
          <a:prstGeom prst="wedgeRectCallout">
            <a:avLst>
              <a:gd name="adj1" fmla="val -2019"/>
              <a:gd name="adj2" fmla="val 71808"/>
            </a:avLst>
          </a:prstGeom>
          <a:solidFill>
            <a:schemeClr val="accent3">
              <a:lumMod val="5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수료결과가 </a:t>
            </a:r>
            <a:r>
              <a:rPr lang="en-US" altLang="ko-KR" sz="1000" dirty="0"/>
              <a:t>‘</a:t>
            </a:r>
            <a:r>
              <a:rPr lang="ko-KR" altLang="en-US" sz="1000" dirty="0"/>
              <a:t>수료</a:t>
            </a:r>
            <a:r>
              <a:rPr lang="en-US" altLang="ko-KR" sz="1000" dirty="0"/>
              <a:t>’</a:t>
            </a:r>
            <a:r>
              <a:rPr lang="ko-KR" altLang="en-US" sz="1000" dirty="0"/>
              <a:t>일 경우</a:t>
            </a:r>
            <a:br>
              <a:rPr lang="en-US" altLang="ko-KR" sz="1000" dirty="0"/>
            </a:br>
            <a:r>
              <a:rPr lang="ko-KR" altLang="en-US" sz="1000"/>
              <a:t>해당 버튼 조회 가능</a:t>
            </a:r>
            <a:endParaRPr lang="ko-KR" altLang="en-US" sz="1000" dirty="0"/>
          </a:p>
        </p:txBody>
      </p:sp>
      <p:sp>
        <p:nvSpPr>
          <p:cNvPr id="11" name="액자 10"/>
          <p:cNvSpPr/>
          <p:nvPr/>
        </p:nvSpPr>
        <p:spPr>
          <a:xfrm>
            <a:off x="808981" y="4028331"/>
            <a:ext cx="2667387" cy="365109"/>
          </a:xfrm>
          <a:prstGeom prst="frame">
            <a:avLst>
              <a:gd name="adj1" fmla="val 5305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8229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442" y="1056166"/>
            <a:ext cx="11011116" cy="4745669"/>
          </a:xfrm>
          <a:prstGeom prst="rect">
            <a:avLst/>
          </a:prstGeom>
          <a:solidFill>
            <a:srgbClr val="EFEFEF"/>
          </a:solidFill>
        </p:spPr>
      </p:pic>
      <p:sp>
        <p:nvSpPr>
          <p:cNvPr id="4" name="TextBox 3"/>
          <p:cNvSpPr txBox="1"/>
          <p:nvPr/>
        </p:nvSpPr>
        <p:spPr>
          <a:xfrm>
            <a:off x="304800" y="271849"/>
            <a:ext cx="8328454" cy="370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5. </a:t>
            </a:r>
            <a:r>
              <a:rPr lang="ko-KR" altLang="en-US" dirty="0"/>
              <a:t>교육 이수 수료증 출력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7817529" y="1259619"/>
            <a:ext cx="881448" cy="131590"/>
          </a:xfrm>
          <a:prstGeom prst="rect">
            <a:avLst/>
          </a:prstGeom>
          <a:solidFill>
            <a:srgbClr val="161A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6910749" y="1730157"/>
            <a:ext cx="881448" cy="13159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7017429" y="2022265"/>
            <a:ext cx="881448" cy="13159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2360394" y="3599540"/>
            <a:ext cx="633765" cy="12095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2360394" y="3799565"/>
            <a:ext cx="754281" cy="12095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2360393" y="4383765"/>
            <a:ext cx="1284507" cy="13108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8101734" y="1152743"/>
            <a:ext cx="881448" cy="131590"/>
          </a:xfrm>
          <a:prstGeom prst="rect">
            <a:avLst/>
          </a:prstGeom>
          <a:solidFill>
            <a:srgbClr val="161A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72612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71849"/>
            <a:ext cx="8328454" cy="370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1. </a:t>
            </a:r>
            <a:r>
              <a:rPr lang="ko-KR" altLang="en-US" dirty="0"/>
              <a:t>소상공인</a:t>
            </a:r>
            <a:r>
              <a:rPr lang="en-US" altLang="ko-KR" dirty="0"/>
              <a:t>24 </a:t>
            </a:r>
            <a:r>
              <a:rPr lang="ko-KR" altLang="en-US" dirty="0"/>
              <a:t>메인 </a:t>
            </a:r>
            <a:r>
              <a:rPr lang="en-US" altLang="ko-KR" dirty="0"/>
              <a:t>&gt; </a:t>
            </a:r>
            <a:r>
              <a:rPr lang="ko-KR" altLang="en-US" dirty="0" err="1"/>
              <a:t>마이페이지</a:t>
            </a:r>
            <a:r>
              <a:rPr lang="ko-KR" altLang="en-US" dirty="0"/>
              <a:t> </a:t>
            </a:r>
            <a:r>
              <a:rPr lang="en-US" altLang="ko-KR" dirty="0"/>
              <a:t>&gt; </a:t>
            </a:r>
            <a:r>
              <a:rPr lang="ko-KR" altLang="en-US" dirty="0"/>
              <a:t>신청이력확인 </a:t>
            </a:r>
            <a:r>
              <a:rPr lang="en-US" altLang="ko-KR" dirty="0"/>
              <a:t>&gt; </a:t>
            </a:r>
            <a:r>
              <a:rPr lang="ko-KR" altLang="en-US" dirty="0"/>
              <a:t>지원사업신청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 l="10001" t="5325" r="6418" b="179"/>
          <a:stretch/>
        </p:blipFill>
        <p:spPr>
          <a:xfrm>
            <a:off x="1000898" y="805255"/>
            <a:ext cx="10190205" cy="5824151"/>
          </a:xfrm>
          <a:prstGeom prst="rect">
            <a:avLst/>
          </a:prstGeom>
          <a:ln>
            <a:solidFill>
              <a:schemeClr val="bg2"/>
            </a:solidFill>
          </a:ln>
        </p:spPr>
      </p:pic>
      <p:sp>
        <p:nvSpPr>
          <p:cNvPr id="6" name="액자 5"/>
          <p:cNvSpPr/>
          <p:nvPr/>
        </p:nvSpPr>
        <p:spPr>
          <a:xfrm>
            <a:off x="5362832" y="2010032"/>
            <a:ext cx="1095633" cy="247136"/>
          </a:xfrm>
          <a:prstGeom prst="fram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99743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71849"/>
            <a:ext cx="8328454" cy="370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2. </a:t>
            </a:r>
            <a:r>
              <a:rPr lang="ko-KR" altLang="en-US" dirty="0"/>
              <a:t>소상공인</a:t>
            </a:r>
            <a:r>
              <a:rPr lang="en-US" altLang="ko-KR" dirty="0"/>
              <a:t>24 </a:t>
            </a:r>
            <a:r>
              <a:rPr lang="ko-KR" altLang="en-US" dirty="0"/>
              <a:t>메인 </a:t>
            </a:r>
            <a:r>
              <a:rPr lang="en-US" altLang="ko-KR" dirty="0"/>
              <a:t>&gt; </a:t>
            </a:r>
            <a:r>
              <a:rPr lang="ko-KR" altLang="en-US" dirty="0" err="1"/>
              <a:t>마이페이지</a:t>
            </a:r>
            <a:r>
              <a:rPr lang="ko-KR" altLang="en-US" dirty="0"/>
              <a:t> </a:t>
            </a:r>
            <a:r>
              <a:rPr lang="en-US" altLang="ko-KR" dirty="0"/>
              <a:t>&gt; </a:t>
            </a:r>
            <a:r>
              <a:rPr lang="ko-KR" altLang="en-US" dirty="0"/>
              <a:t>신청이력확인 </a:t>
            </a:r>
            <a:r>
              <a:rPr lang="en-US" altLang="ko-KR" dirty="0"/>
              <a:t>&gt; </a:t>
            </a:r>
            <a:r>
              <a:rPr lang="ko-KR" altLang="en-US" dirty="0"/>
              <a:t>지원사업신청 </a:t>
            </a:r>
            <a:r>
              <a:rPr lang="en-US" altLang="ko-KR" dirty="0"/>
              <a:t>&gt; </a:t>
            </a:r>
            <a:r>
              <a:rPr lang="ko-KR" altLang="en-US" dirty="0"/>
              <a:t>상세정보</a:t>
            </a:r>
          </a:p>
        </p:txBody>
      </p:sp>
      <p:sp>
        <p:nvSpPr>
          <p:cNvPr id="6" name="액자 5"/>
          <p:cNvSpPr/>
          <p:nvPr/>
        </p:nvSpPr>
        <p:spPr>
          <a:xfrm>
            <a:off x="5362832" y="2010032"/>
            <a:ext cx="1095633" cy="247136"/>
          </a:xfrm>
          <a:prstGeom prst="fram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11757" t="5190" r="6283" b="2851"/>
          <a:stretch/>
        </p:blipFill>
        <p:spPr>
          <a:xfrm>
            <a:off x="1099752" y="792892"/>
            <a:ext cx="9992497" cy="5667632"/>
          </a:xfrm>
          <a:prstGeom prst="rect">
            <a:avLst/>
          </a:prstGeom>
          <a:ln>
            <a:solidFill>
              <a:schemeClr val="bg2"/>
            </a:solidFill>
          </a:ln>
        </p:spPr>
      </p:pic>
      <p:sp>
        <p:nvSpPr>
          <p:cNvPr id="7" name="액자 6"/>
          <p:cNvSpPr/>
          <p:nvPr/>
        </p:nvSpPr>
        <p:spPr>
          <a:xfrm>
            <a:off x="8608540" y="3575222"/>
            <a:ext cx="659027" cy="378940"/>
          </a:xfrm>
          <a:prstGeom prst="frame">
            <a:avLst>
              <a:gd name="adj1" fmla="val 815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8" name="액자 7"/>
          <p:cNvSpPr/>
          <p:nvPr/>
        </p:nvSpPr>
        <p:spPr>
          <a:xfrm>
            <a:off x="3422821" y="3500613"/>
            <a:ext cx="6775622" cy="526098"/>
          </a:xfrm>
          <a:prstGeom prst="frame">
            <a:avLst>
              <a:gd name="adj1" fmla="val 5305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7817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968" y="812433"/>
            <a:ext cx="9966737" cy="5723285"/>
          </a:xfrm>
          <a:prstGeom prst="rect">
            <a:avLst/>
          </a:prstGeom>
          <a:ln>
            <a:solidFill>
              <a:schemeClr val="bg2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304799" y="271849"/>
            <a:ext cx="10906897" cy="370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3. </a:t>
            </a:r>
            <a:r>
              <a:rPr lang="ko-KR" altLang="en-US" dirty="0"/>
              <a:t>지원사업신청 상세정보 내</a:t>
            </a:r>
            <a:r>
              <a:rPr lang="en-US" altLang="ko-KR" dirty="0"/>
              <a:t>, </a:t>
            </a:r>
            <a:r>
              <a:rPr lang="ko-KR" altLang="en-US" dirty="0"/>
              <a:t>교육기간 확인</a:t>
            </a:r>
          </a:p>
        </p:txBody>
      </p:sp>
      <p:sp>
        <p:nvSpPr>
          <p:cNvPr id="7" name="액자 6"/>
          <p:cNvSpPr/>
          <p:nvPr/>
        </p:nvSpPr>
        <p:spPr>
          <a:xfrm>
            <a:off x="6779740" y="4077731"/>
            <a:ext cx="2158314" cy="378940"/>
          </a:xfrm>
          <a:prstGeom prst="frame">
            <a:avLst>
              <a:gd name="adj1" fmla="val 815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5" name="사각형 설명선 4"/>
          <p:cNvSpPr/>
          <p:nvPr/>
        </p:nvSpPr>
        <p:spPr>
          <a:xfrm>
            <a:off x="7858897" y="3530919"/>
            <a:ext cx="1703114" cy="505622"/>
          </a:xfrm>
          <a:prstGeom prst="wedgeRectCallout">
            <a:avLst>
              <a:gd name="adj1" fmla="val -38728"/>
              <a:gd name="adj2" fmla="val 73437"/>
            </a:avLst>
          </a:prstGeom>
          <a:solidFill>
            <a:schemeClr val="accent3">
              <a:lumMod val="5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교육시작일 </a:t>
            </a:r>
            <a:r>
              <a:rPr lang="en-US" altLang="ko-KR" sz="1000" dirty="0"/>
              <a:t>2</a:t>
            </a:r>
            <a:r>
              <a:rPr lang="ko-KR" altLang="en-US" sz="1000" dirty="0"/>
              <a:t>일전일 경우</a:t>
            </a:r>
            <a:r>
              <a:rPr lang="en-US" altLang="ko-KR" sz="1000" dirty="0"/>
              <a:t>,</a:t>
            </a:r>
          </a:p>
          <a:p>
            <a:pPr algn="ctr"/>
            <a:r>
              <a:rPr lang="ko-KR" altLang="en-US" sz="1000" dirty="0"/>
              <a:t>신청철회 가능</a:t>
            </a:r>
          </a:p>
        </p:txBody>
      </p:sp>
    </p:spTree>
    <p:extLst>
      <p:ext uri="{BB962C8B-B14F-4D97-AF65-F5344CB8AC3E}">
        <p14:creationId xmlns:p14="http://schemas.microsoft.com/office/powerpoint/2010/main" val="10882465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601" y="796725"/>
            <a:ext cx="10158799" cy="5775297"/>
          </a:xfrm>
          <a:prstGeom prst="rect">
            <a:avLst/>
          </a:prstGeom>
          <a:ln>
            <a:solidFill>
              <a:schemeClr val="bg2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304799" y="271849"/>
            <a:ext cx="10906897" cy="370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4. </a:t>
            </a:r>
            <a:r>
              <a:rPr lang="ko-KR" altLang="en-US" dirty="0"/>
              <a:t>지원사업신청 상세정보 하단 </a:t>
            </a:r>
            <a:r>
              <a:rPr lang="en-US" altLang="ko-KR" dirty="0"/>
              <a:t>[</a:t>
            </a:r>
            <a:r>
              <a:rPr lang="ko-KR" altLang="en-US" dirty="0"/>
              <a:t>신청철회</a:t>
            </a:r>
            <a:r>
              <a:rPr lang="en-US" altLang="ko-KR" dirty="0"/>
              <a:t>] </a:t>
            </a:r>
            <a:r>
              <a:rPr lang="ko-KR" altLang="en-US" dirty="0"/>
              <a:t>버튼 클릭</a:t>
            </a:r>
          </a:p>
        </p:txBody>
      </p:sp>
      <p:sp>
        <p:nvSpPr>
          <p:cNvPr id="7" name="액자 6"/>
          <p:cNvSpPr/>
          <p:nvPr/>
        </p:nvSpPr>
        <p:spPr>
          <a:xfrm>
            <a:off x="8311978" y="5733535"/>
            <a:ext cx="724930" cy="428367"/>
          </a:xfrm>
          <a:prstGeom prst="frame">
            <a:avLst>
              <a:gd name="adj1" fmla="val 815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8" name="사각형 설명선 7"/>
          <p:cNvSpPr/>
          <p:nvPr/>
        </p:nvSpPr>
        <p:spPr>
          <a:xfrm>
            <a:off x="8517924" y="5175540"/>
            <a:ext cx="1565189" cy="505622"/>
          </a:xfrm>
          <a:prstGeom prst="wedgeRectCallout">
            <a:avLst>
              <a:gd name="adj1" fmla="val -38728"/>
              <a:gd name="adj2" fmla="val 73437"/>
            </a:avLst>
          </a:prstGeom>
          <a:solidFill>
            <a:schemeClr val="accent3">
              <a:lumMod val="5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교육시작일 이전일 경우</a:t>
            </a:r>
            <a:r>
              <a:rPr lang="en-US" altLang="ko-KR" sz="1000" dirty="0"/>
              <a:t>,</a:t>
            </a:r>
          </a:p>
          <a:p>
            <a:pPr algn="ctr"/>
            <a:r>
              <a:rPr lang="ko-KR" altLang="en-US" sz="1000" dirty="0"/>
              <a:t>신청철회 버튼 활성화</a:t>
            </a:r>
          </a:p>
        </p:txBody>
      </p:sp>
    </p:spTree>
    <p:extLst>
      <p:ext uri="{BB962C8B-B14F-4D97-AF65-F5344CB8AC3E}">
        <p14:creationId xmlns:p14="http://schemas.microsoft.com/office/powerpoint/2010/main" val="32076703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85" y="904900"/>
            <a:ext cx="10224630" cy="5707226"/>
          </a:xfrm>
          <a:prstGeom prst="rect">
            <a:avLst/>
          </a:prstGeom>
          <a:ln>
            <a:solidFill>
              <a:schemeClr val="bg2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304799" y="271849"/>
            <a:ext cx="10906897" cy="370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5. </a:t>
            </a:r>
            <a:r>
              <a:rPr lang="ko-KR" altLang="en-US" dirty="0"/>
              <a:t>신청철회 사유 작성 작성 후 </a:t>
            </a:r>
            <a:r>
              <a:rPr lang="en-US" altLang="ko-KR" dirty="0"/>
              <a:t>[</a:t>
            </a:r>
            <a:r>
              <a:rPr lang="ko-KR" altLang="en-US" dirty="0"/>
              <a:t>확인</a:t>
            </a:r>
            <a:r>
              <a:rPr lang="en-US" altLang="ko-KR" dirty="0"/>
              <a:t>] </a:t>
            </a:r>
            <a:r>
              <a:rPr lang="ko-KR" altLang="en-US" dirty="0"/>
              <a:t>버튼 클릭하여 저장 </a:t>
            </a:r>
          </a:p>
        </p:txBody>
      </p:sp>
    </p:spTree>
    <p:extLst>
      <p:ext uri="{BB962C8B-B14F-4D97-AF65-F5344CB8AC3E}">
        <p14:creationId xmlns:p14="http://schemas.microsoft.com/office/powerpoint/2010/main" val="29166757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1753" y="884285"/>
            <a:ext cx="9968495" cy="5699030"/>
          </a:xfrm>
          <a:prstGeom prst="rect">
            <a:avLst/>
          </a:prstGeom>
          <a:ln>
            <a:solidFill>
              <a:schemeClr val="bg2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304799" y="271849"/>
            <a:ext cx="10906897" cy="370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6. </a:t>
            </a:r>
            <a:r>
              <a:rPr lang="ko-KR" altLang="en-US" dirty="0"/>
              <a:t>소상공인</a:t>
            </a:r>
            <a:r>
              <a:rPr lang="en-US" altLang="ko-KR" dirty="0"/>
              <a:t>24 </a:t>
            </a:r>
            <a:r>
              <a:rPr lang="ko-KR" altLang="en-US" dirty="0"/>
              <a:t>메인 </a:t>
            </a:r>
            <a:r>
              <a:rPr lang="en-US" altLang="ko-KR" dirty="0"/>
              <a:t>&gt; </a:t>
            </a:r>
            <a:r>
              <a:rPr lang="ko-KR" altLang="en-US" dirty="0" err="1"/>
              <a:t>마이페이지</a:t>
            </a:r>
            <a:r>
              <a:rPr lang="ko-KR" altLang="en-US" dirty="0"/>
              <a:t> </a:t>
            </a:r>
            <a:r>
              <a:rPr lang="en-US" altLang="ko-KR" dirty="0"/>
              <a:t>&gt; </a:t>
            </a:r>
            <a:r>
              <a:rPr lang="ko-KR" altLang="en-US" dirty="0"/>
              <a:t>신청이력확인 </a:t>
            </a:r>
            <a:r>
              <a:rPr lang="en-US" altLang="ko-KR" dirty="0"/>
              <a:t>&gt; </a:t>
            </a:r>
            <a:r>
              <a:rPr lang="ko-KR" altLang="en-US" dirty="0"/>
              <a:t>지원사업신청 조회 시</a:t>
            </a:r>
            <a:r>
              <a:rPr lang="en-US" altLang="ko-KR" dirty="0"/>
              <a:t>, </a:t>
            </a:r>
            <a:r>
              <a:rPr lang="ko-KR" altLang="en-US" dirty="0"/>
              <a:t>처리상태 변경 </a:t>
            </a:r>
          </a:p>
        </p:txBody>
      </p:sp>
      <p:sp>
        <p:nvSpPr>
          <p:cNvPr id="5" name="액자 4"/>
          <p:cNvSpPr/>
          <p:nvPr/>
        </p:nvSpPr>
        <p:spPr>
          <a:xfrm>
            <a:off x="3422821" y="3797181"/>
            <a:ext cx="6775622" cy="526098"/>
          </a:xfrm>
          <a:prstGeom prst="frame">
            <a:avLst>
              <a:gd name="adj1" fmla="val 5305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6" name="액자 5"/>
          <p:cNvSpPr/>
          <p:nvPr/>
        </p:nvSpPr>
        <p:spPr>
          <a:xfrm>
            <a:off x="7216345" y="3870760"/>
            <a:ext cx="659027" cy="378940"/>
          </a:xfrm>
          <a:prstGeom prst="frame">
            <a:avLst>
              <a:gd name="adj1" fmla="val 815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8068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11395" y="3167390"/>
            <a:ext cx="6969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>
                <a:latin typeface="HY견고딕" panose="02030600000101010101" pitchFamily="18" charset="-127"/>
                <a:ea typeface="HY견고딕" panose="02030600000101010101" pitchFamily="18" charset="-127"/>
              </a:rPr>
              <a:t>소상공인 교육 수료증 발급 매뉴얼</a:t>
            </a:r>
          </a:p>
        </p:txBody>
      </p:sp>
    </p:spTree>
    <p:extLst>
      <p:ext uri="{BB962C8B-B14F-4D97-AF65-F5344CB8AC3E}">
        <p14:creationId xmlns:p14="http://schemas.microsoft.com/office/powerpoint/2010/main" val="29881670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71849"/>
            <a:ext cx="8328454" cy="370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1. </a:t>
            </a:r>
            <a:r>
              <a:rPr lang="ko-KR" altLang="en-US" dirty="0"/>
              <a:t>소상공인</a:t>
            </a:r>
            <a:r>
              <a:rPr lang="en-US" altLang="ko-KR" dirty="0"/>
              <a:t>24 </a:t>
            </a:r>
            <a:r>
              <a:rPr lang="ko-KR" altLang="en-US" dirty="0"/>
              <a:t>메인 </a:t>
            </a:r>
            <a:r>
              <a:rPr lang="en-US" altLang="ko-KR" dirty="0"/>
              <a:t>&gt; </a:t>
            </a:r>
            <a:r>
              <a:rPr lang="ko-KR" altLang="en-US" dirty="0" err="1"/>
              <a:t>마이페이지</a:t>
            </a:r>
            <a:r>
              <a:rPr lang="ko-KR" altLang="en-US" dirty="0"/>
              <a:t> </a:t>
            </a:r>
            <a:r>
              <a:rPr lang="en-US" altLang="ko-KR" dirty="0"/>
              <a:t>&gt; </a:t>
            </a:r>
            <a:r>
              <a:rPr lang="ko-KR" altLang="en-US" dirty="0"/>
              <a:t>신청이력확인 </a:t>
            </a:r>
            <a:r>
              <a:rPr lang="en-US" altLang="ko-KR" dirty="0"/>
              <a:t>&gt; </a:t>
            </a:r>
            <a:r>
              <a:rPr lang="ko-KR" altLang="en-US" dirty="0"/>
              <a:t>지원사업신청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 l="10001" t="5325" r="6418" b="179"/>
          <a:stretch/>
        </p:blipFill>
        <p:spPr>
          <a:xfrm>
            <a:off x="1000898" y="805255"/>
            <a:ext cx="10190205" cy="5824151"/>
          </a:xfrm>
          <a:prstGeom prst="rect">
            <a:avLst/>
          </a:prstGeom>
          <a:ln>
            <a:solidFill>
              <a:schemeClr val="bg2"/>
            </a:solidFill>
          </a:ln>
        </p:spPr>
      </p:pic>
      <p:sp>
        <p:nvSpPr>
          <p:cNvPr id="6" name="액자 5"/>
          <p:cNvSpPr/>
          <p:nvPr/>
        </p:nvSpPr>
        <p:spPr>
          <a:xfrm>
            <a:off x="5362832" y="2010032"/>
            <a:ext cx="1095633" cy="247136"/>
          </a:xfrm>
          <a:prstGeom prst="fram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6856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163</Words>
  <Application>Microsoft Office PowerPoint</Application>
  <PresentationFormat>와이드스크린</PresentationFormat>
  <Paragraphs>18</Paragraphs>
  <Slides>13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13</vt:i4>
      </vt:variant>
    </vt:vector>
  </HeadingPairs>
  <TitlesOfParts>
    <vt:vector size="17" baseType="lpstr">
      <vt:lpstr>HY견고딕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MUNJISU</dc:creator>
  <cp:lastModifiedBy>user</cp:lastModifiedBy>
  <cp:revision>71</cp:revision>
  <dcterms:created xsi:type="dcterms:W3CDTF">2025-03-28T06:25:37Z</dcterms:created>
  <dcterms:modified xsi:type="dcterms:W3CDTF">2026-04-08T04:51:11Z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Fasoo_Trace_ID" pid="2">
    <vt:lpwstr>eyJub2RlMSI6eyJkc2QiOiIwMTAwMDAwMDAwMDAyMjQxIiwibG9nVGltZSI6IjIwMjUtMDMtMjhUMDY6MzA6MjFaIiwicElEIjoxLCJ0cmFjZUlkIjoiNUVGNkNDNDIyNDYxNDE4MUJFNDhEMjI0QUQ1MUMzNjIiLCJ1c2VyQ29kZSI6InNlbGltMDcifSwibm9kZTIiOnsiZHNkIjoiMDEwMDAwMDAwMDAwMjI0MSIsImxvZ1RpbWUiOiIyMDI1LTAzLTI4VDA2OjMwOjIxWiIsInBJRCI6MSwidHJhY2VJZCI6IjVFRjZDQzQyMjQ2MTQxODFCRTQ4RDIyNEFENTFDMzYyIiwidXNlckNvZGUiOiJzZWxpbTA3In0sIm5vZGUzIjp7ImRzZCI6IjAxMDAwMDAwMDAwMDIyNDEiLCJsb2dUaW1lIjoiMjAyNS0wMy0yOFQwNjozMDoyMVoiLCJwSUQiOjEsInRyYWNlSWQiOiI1RUY2Q0M0MjI0NjE0MTgxQkU0OEQyMjRBRDUxQzM2MiIsInVzZXJDb2RlIjoic2VsaW0wNyJ9LCJub2RlNCI6eyJkc2QiOiIwMTAwMDAwMDAwMDAyMjQxIiwibG9nVGltZSI6IjIwMjYtMDQtMDhUMDQ6NTA6MzBaIiwicElEIjoxLCJwcm9jZXNzTmFtZSI6IlBPV0VSUE5ULkVYRSIsInRyYWNlSWQiOiI3MjM2OUY4MUY3MDE0QjREODBDRTM2NzI2RTREMjc1QSIsInVzZXJDb2RlIjoieW9vbjEyOCJ9LCJub2RlNSI6eyJkc2QiOiIwMDAwMDAwMDAwMDAwMDAwIiwibG9nVGltZSI6IjIwMjYtMDQtMDhUMDU6NTI6NDdaIiwicElEIjoyMDQ4LCJwcm9jZXNzSWQiOjE5NjcyLCJwcm9jZXNzTmFtZSI6IlBPV0VSUE5ULkVYRSIsInRyYWNlSWQiOiI0RDlGMzBERTM4NEE0RjU1ODQ4RTg0NzMwQzExRjIzQyIsInVzZXJDb2RlIjoieW9vbjEyOCJ9LCJub2RlQ291bnQiOjN9</vt:lpwstr>
  </property>
</Properties>
</file>